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5" r:id="rId2"/>
    <p:sldId id="270" r:id="rId3"/>
    <p:sldId id="257" r:id="rId4"/>
    <p:sldId id="264" r:id="rId5"/>
    <p:sldId id="259" r:id="rId6"/>
    <p:sldId id="260" r:id="rId7"/>
    <p:sldId id="261" r:id="rId8"/>
    <p:sldId id="262" r:id="rId9"/>
    <p:sldId id="263" r:id="rId10"/>
    <p:sldId id="269" r:id="rId11"/>
    <p:sldId id="266" r:id="rId12"/>
    <p:sldId id="271" r:id="rId13"/>
    <p:sldId id="274" r:id="rId14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ckY6/Kf4JRAYKW0HJiebKA==" hashData="Pdq2G4AW4n8zKZwjpJ9czcuNJO6CyTCj+A4kkGSYRP5LKhOM/JqHbWIouzm8hyyGfxpxWuUbbpKvqeSITdcptg=="/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onna Walter" initials="DW" lastIdx="0" clrIdx="0">
    <p:extLst>
      <p:ext uri="{19B8F6BF-5375-455C-9EA6-DF929625EA0E}">
        <p15:presenceInfo xmlns:p15="http://schemas.microsoft.com/office/powerpoint/2012/main" userId="S-1-5-21-732288731-2917005834-309340263-665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B5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816" y="102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2688" y="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10F669-B9E6-492D-BCD9-4FBE047E92F4}" type="datetimeFigureOut">
              <a:rPr lang="en-AU" smtClean="0"/>
              <a:t>25/06/2026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05C3CF-BB6A-4687-89D0-6FB26DE80FA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91135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FE8FAC-26D8-5E95-2A14-73D049F1E2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045FFB-0F58-483D-6E23-C42CF76BF2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3E9A02-03AF-15B1-89B3-3D811C4351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4C3190-2D31-A1E3-D64C-9BDAB29113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05C3CF-BB6A-4687-89D0-6FB26DE80FAA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265601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05C3CF-BB6A-4687-89D0-6FB26DE80FAA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21744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05C3CF-BB6A-4687-89D0-6FB26DE80FAA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900128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05C3CF-BB6A-4687-89D0-6FB26DE80FAA}" type="slidenum">
              <a:rPr lang="en-AU" smtClean="0"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309493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05C3CF-BB6A-4687-89D0-6FB26DE80FAA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231325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05C3CF-BB6A-4687-89D0-6FB26DE80FAA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34215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05C3CF-BB6A-4687-89D0-6FB26DE80FAA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695133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05C3CF-BB6A-4687-89D0-6FB26DE80FAA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331654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05C3CF-BB6A-4687-89D0-6FB26DE80FAA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289378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05C3CF-BB6A-4687-89D0-6FB26DE80FAA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495774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05C3CF-BB6A-4687-89D0-6FB26DE80FAA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380819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05C3CF-BB6A-4687-89D0-6FB26DE80FAA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53985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E5DC1-36A9-4F6B-B5C8-6CEE2C8040D6}" type="datetimeFigureOut">
              <a:rPr lang="en-AU" smtClean="0"/>
              <a:t>25/06/2026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AAC2D-FE04-470B-B1CD-4B725494F9F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75509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E5DC1-36A9-4F6B-B5C8-6CEE2C8040D6}" type="datetimeFigureOut">
              <a:rPr lang="en-AU" smtClean="0"/>
              <a:t>25/06/2026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AAC2D-FE04-470B-B1CD-4B725494F9F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53198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E5DC1-36A9-4F6B-B5C8-6CEE2C8040D6}" type="datetimeFigureOut">
              <a:rPr lang="en-AU" smtClean="0"/>
              <a:t>25/06/2026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AAC2D-FE04-470B-B1CD-4B725494F9F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5483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E5DC1-36A9-4F6B-B5C8-6CEE2C8040D6}" type="datetimeFigureOut">
              <a:rPr lang="en-AU" smtClean="0"/>
              <a:t>25/06/2026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AAC2D-FE04-470B-B1CD-4B725494F9F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30005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E5DC1-36A9-4F6B-B5C8-6CEE2C8040D6}" type="datetimeFigureOut">
              <a:rPr lang="en-AU" smtClean="0"/>
              <a:t>25/06/2026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AAC2D-FE04-470B-B1CD-4B725494F9F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32360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E5DC1-36A9-4F6B-B5C8-6CEE2C8040D6}" type="datetimeFigureOut">
              <a:rPr lang="en-AU" smtClean="0"/>
              <a:t>25/06/2026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AAC2D-FE04-470B-B1CD-4B725494F9F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90466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E5DC1-36A9-4F6B-B5C8-6CEE2C8040D6}" type="datetimeFigureOut">
              <a:rPr lang="en-AU" smtClean="0"/>
              <a:t>25/06/2026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AAC2D-FE04-470B-B1CD-4B725494F9F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44470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E5DC1-36A9-4F6B-B5C8-6CEE2C8040D6}" type="datetimeFigureOut">
              <a:rPr lang="en-AU" smtClean="0"/>
              <a:t>25/06/2026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AAC2D-FE04-470B-B1CD-4B725494F9F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68525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E5DC1-36A9-4F6B-B5C8-6CEE2C8040D6}" type="datetimeFigureOut">
              <a:rPr lang="en-AU" smtClean="0"/>
              <a:t>25/06/2026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AAC2D-FE04-470B-B1CD-4B725494F9F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87526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E5DC1-36A9-4F6B-B5C8-6CEE2C8040D6}" type="datetimeFigureOut">
              <a:rPr lang="en-AU" smtClean="0"/>
              <a:t>25/06/2026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AAC2D-FE04-470B-B1CD-4B725494F9F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86466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E5DC1-36A9-4F6B-B5C8-6CEE2C8040D6}" type="datetimeFigureOut">
              <a:rPr lang="en-AU" smtClean="0"/>
              <a:t>25/06/2026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AAC2D-FE04-470B-B1CD-4B725494F9F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12656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0E5DC1-36A9-4F6B-B5C8-6CEE2C8040D6}" type="datetimeFigureOut">
              <a:rPr lang="en-AU" smtClean="0"/>
              <a:t>25/06/2026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4AAC2D-FE04-470B-B1CD-4B725494F9F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66506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0.png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6" Type="http://schemas.openxmlformats.org/officeDocument/2006/relationships/image" Target="../media/image1.png"/><Relationship Id="rId5" Type="http://schemas.openxmlformats.org/officeDocument/2006/relationships/hyperlink" Target="https://ac-pc.com.au/" TargetMode="External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gedcarequality.gov.au/providers/quality-standards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.png"/><Relationship Id="rId4" Type="http://schemas.openxmlformats.org/officeDocument/2006/relationships/hyperlink" Target="https://www.uow.edu.au/australasian-health-outcomes-consortium/pacop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6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9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9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9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9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3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9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9.png"/><Relationship Id="rId5" Type="http://schemas.openxmlformats.org/officeDocument/2006/relationships/image" Target="../media/image17.jp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2C0F9-486B-66CB-8F26-540ECD8E4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CE010-5B66-E5FE-5697-007A7613F4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669" y="1111469"/>
            <a:ext cx="10949152" cy="752384"/>
          </a:xfrm>
        </p:spPr>
        <p:txBody>
          <a:bodyPr>
            <a:noAutofit/>
          </a:bodyPr>
          <a:lstStyle/>
          <a:p>
            <a:r>
              <a:rPr lang="en-AU" sz="36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Comprehensive Palliative Care in Aged Care Project 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F4A2C6-0287-BF33-6F63-B2F8FBB2DA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0979" y="2528515"/>
            <a:ext cx="9918533" cy="1192695"/>
          </a:xfrm>
        </p:spPr>
        <p:txBody>
          <a:bodyPr/>
          <a:lstStyle/>
          <a:p>
            <a:r>
              <a:rPr lang="en-AU" dirty="0">
                <a:solidFill>
                  <a:srgbClr val="EEB500"/>
                </a:solidFill>
              </a:rPr>
              <a:t>A systematic approach to identification and responding to palliative care needs   </a:t>
            </a:r>
          </a:p>
          <a:p>
            <a:endParaRPr lang="en-AU" sz="16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AU" sz="1600" dirty="0">
                <a:solidFill>
                  <a:schemeClr val="accent5">
                    <a:lumMod val="50000"/>
                  </a:schemeClr>
                </a:solidFill>
              </a:rPr>
              <a:t>Presented by Donna Walter – Comprehensive Palliative Care in Aged Care Project Officer </a:t>
            </a:r>
          </a:p>
        </p:txBody>
      </p:sp>
      <p:pic>
        <p:nvPicPr>
          <p:cNvPr id="18" name="object 5">
            <a:extLst>
              <a:ext uri="{FF2B5EF4-FFF2-40B4-BE49-F238E27FC236}">
                <a16:creationId xmlns:a16="http://schemas.microsoft.com/office/drawing/2014/main" id="{3417F319-69C7-E299-EB7E-A4F7F78A9FC6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-1193" y="5959640"/>
            <a:ext cx="12193193" cy="910617"/>
          </a:xfrm>
          <a:prstGeom prst="rect">
            <a:avLst/>
          </a:prstGeom>
        </p:spPr>
      </p:pic>
      <p:pic>
        <p:nvPicPr>
          <p:cNvPr id="1075" name="Video 1074">
            <a:hlinkClick r:id="" action="ppaction://media"/>
            <a:extLst>
              <a:ext uri="{FF2B5EF4-FFF2-40B4-BE49-F238E27FC236}">
                <a16:creationId xmlns:a16="http://schemas.microsoft.com/office/drawing/2014/main" id="{8D8FFF30-5CC8-AEBD-A971-86DBC57C363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rcRect l="21875" r="21875"/>
          <a:stretch>
            <a:fillRect/>
          </a:stretch>
        </p:blipFill>
        <p:spPr>
          <a:xfrm>
            <a:off x="9922423" y="3625703"/>
            <a:ext cx="2057400" cy="2057400"/>
          </a:xfrm>
          <a:prstGeom prst="ellipse">
            <a:avLst/>
          </a:prstGeom>
        </p:spPr>
      </p:pic>
      <p:pic>
        <p:nvPicPr>
          <p:cNvPr id="5" name="Picture 5" descr="image003">
            <a:extLst>
              <a:ext uri="{FF2B5EF4-FFF2-40B4-BE49-F238E27FC236}">
                <a16:creationId xmlns:a16="http://schemas.microsoft.com/office/drawing/2014/main" id="{F5286C98-0EDB-6240-E617-E09A85E543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377" y="4244827"/>
            <a:ext cx="1973825" cy="884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image005">
            <a:extLst>
              <a:ext uri="{FF2B5EF4-FFF2-40B4-BE49-F238E27FC236}">
                <a16:creationId xmlns:a16="http://schemas.microsoft.com/office/drawing/2014/main" id="{9A8EE2FA-5F7B-8A47-11DD-3208C518EB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395" y="4120901"/>
            <a:ext cx="1706251" cy="127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3275CBE-A3FB-985D-4D05-B4950496622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043" y="4155340"/>
            <a:ext cx="1022580" cy="128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213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896"/>
    </mc:Choice>
    <mc:Fallback xmlns="">
      <p:transition spd="slow" advTm="328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7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75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0344" y="1"/>
            <a:ext cx="11083456" cy="1184743"/>
          </a:xfrm>
        </p:spPr>
        <p:txBody>
          <a:bodyPr/>
          <a:lstStyle/>
          <a:p>
            <a:r>
              <a:rPr lang="en-AU" dirty="0">
                <a:solidFill>
                  <a:srgbClr val="FF0000"/>
                </a:solidFill>
                <a:latin typeface="+mn-lt"/>
              </a:rPr>
              <a:t>                  </a:t>
            </a:r>
            <a:r>
              <a:rPr lang="en-AU" sz="28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Daily Symptom Assessment Scale (SAS)</a:t>
            </a:r>
            <a:endParaRPr lang="en-AU" sz="28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5669" y="1538117"/>
            <a:ext cx="5439482" cy="4288793"/>
          </a:xfrm>
        </p:spPr>
        <p:txBody>
          <a:bodyPr>
            <a:noAutofit/>
          </a:bodyPr>
          <a:lstStyle/>
          <a:p>
            <a:r>
              <a:rPr lang="en-AU" sz="1600" dirty="0"/>
              <a:t>Part of the PACOP ‘outcomes collection’ utilised for symptom monitoring when </a:t>
            </a:r>
            <a:r>
              <a:rPr lang="en-AU" sz="1600" b="1" dirty="0"/>
              <a:t>moderate or severe </a:t>
            </a:r>
            <a:r>
              <a:rPr lang="en-AU" sz="1600" dirty="0"/>
              <a:t>SAS or PSS symptom scores identified during a DRT assessment.</a:t>
            </a:r>
          </a:p>
          <a:p>
            <a:pPr>
              <a:lnSpc>
                <a:spcPct val="80000"/>
              </a:lnSpc>
            </a:pPr>
            <a:endParaRPr lang="en-AU" sz="1600" dirty="0"/>
          </a:p>
          <a:p>
            <a:pPr>
              <a:lnSpc>
                <a:spcPct val="80000"/>
              </a:lnSpc>
            </a:pPr>
            <a:endParaRPr lang="en-AU" sz="1600" dirty="0"/>
          </a:p>
          <a:p>
            <a:pPr>
              <a:lnSpc>
                <a:spcPct val="80000"/>
              </a:lnSpc>
            </a:pPr>
            <a:r>
              <a:rPr lang="en-AU" sz="1600" dirty="0"/>
              <a:t>Includes symptom rating descriptors on the reverse of form ,  helpful when rating as proxy.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AU" sz="1600" dirty="0"/>
              <a:t> </a:t>
            </a:r>
          </a:p>
          <a:p>
            <a:pPr marL="0" indent="0">
              <a:lnSpc>
                <a:spcPct val="80000"/>
              </a:lnSpc>
              <a:buNone/>
            </a:pPr>
            <a:endParaRPr lang="en-AU" sz="1600" dirty="0"/>
          </a:p>
          <a:p>
            <a:pPr>
              <a:lnSpc>
                <a:spcPct val="80000"/>
              </a:lnSpc>
            </a:pPr>
            <a:r>
              <a:rPr lang="en-AU" sz="1600" dirty="0"/>
              <a:t>Includes guide for urgency of reporting to supervisor aligned to SAS scores. </a:t>
            </a:r>
          </a:p>
          <a:p>
            <a:pPr>
              <a:lnSpc>
                <a:spcPct val="80000"/>
              </a:lnSpc>
            </a:pPr>
            <a:endParaRPr lang="en-AU" sz="1600" dirty="0"/>
          </a:p>
          <a:p>
            <a:pPr>
              <a:lnSpc>
                <a:spcPct val="80000"/>
              </a:lnSpc>
            </a:pPr>
            <a:endParaRPr lang="en-AU" sz="1600" dirty="0"/>
          </a:p>
          <a:p>
            <a:pPr>
              <a:lnSpc>
                <a:spcPct val="80000"/>
              </a:lnSpc>
            </a:pPr>
            <a:r>
              <a:rPr lang="en-AU" sz="1600" dirty="0"/>
              <a:t>Follow the process map to guide frequency and duration of SAS monitoring </a:t>
            </a:r>
          </a:p>
          <a:p>
            <a:pPr>
              <a:lnSpc>
                <a:spcPct val="80000"/>
              </a:lnSpc>
            </a:pPr>
            <a:endParaRPr lang="en-AU" sz="1600" dirty="0"/>
          </a:p>
        </p:txBody>
      </p:sp>
      <p:pic>
        <p:nvPicPr>
          <p:cNvPr id="8" name="Content Placeholder 3"/>
          <p:cNvPicPr>
            <a:picLocks noGrp="1"/>
          </p:cNvPicPr>
          <p:nvPr>
            <p:ph sz="half" idx="2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151" y="1567081"/>
            <a:ext cx="2969884" cy="4351338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6"/>
          <a:stretch>
            <a:fillRect/>
          </a:stretch>
        </p:blipFill>
        <p:spPr>
          <a:xfrm>
            <a:off x="8835035" y="1651274"/>
            <a:ext cx="2992932" cy="4055165"/>
          </a:xfrm>
          <a:prstGeom prst="rect">
            <a:avLst/>
          </a:prstGeom>
        </p:spPr>
      </p:pic>
      <p:pic>
        <p:nvPicPr>
          <p:cNvPr id="10" name="object 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5947382"/>
            <a:ext cx="12193193" cy="910617"/>
          </a:xfrm>
          <a:prstGeom prst="rect">
            <a:avLst/>
          </a:prstGeom>
        </p:spPr>
      </p:pic>
      <p:pic>
        <p:nvPicPr>
          <p:cNvPr id="37" name="Audio 36">
            <a:hlinkClick r:id="" action="ppaction://media"/>
            <a:extLst>
              <a:ext uri="{FF2B5EF4-FFF2-40B4-BE49-F238E27FC236}">
                <a16:creationId xmlns:a16="http://schemas.microsoft.com/office/drawing/2014/main" id="{5CEB3262-463D-121F-D2A1-6BA20DE6F4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203125" t="-203125" r="-203125" b="-20312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16290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406"/>
    </mc:Choice>
    <mc:Fallback xmlns="">
      <p:transition spd="slow" advTm="824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5267"/>
            <a:ext cx="10248224" cy="558416"/>
          </a:xfrm>
        </p:spPr>
        <p:txBody>
          <a:bodyPr>
            <a:normAutofit fontScale="90000"/>
          </a:bodyPr>
          <a:lstStyle/>
          <a:p>
            <a:r>
              <a:rPr lang="en-AU" dirty="0">
                <a:solidFill>
                  <a:srgbClr val="FF0000"/>
                </a:solidFill>
              </a:rPr>
              <a:t>                       </a:t>
            </a:r>
            <a:r>
              <a:rPr lang="en-AU" sz="31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PACOP Daily SAS </a:t>
            </a:r>
          </a:p>
        </p:txBody>
      </p:sp>
      <p:pic>
        <p:nvPicPr>
          <p:cNvPr id="7" name="Content Placeholder 3"/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93683"/>
            <a:ext cx="4921469" cy="60290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BB8F933-2F1C-D0E7-9942-854EF4B798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96759" y="693683"/>
            <a:ext cx="5376041" cy="6139409"/>
          </a:xfrm>
          <a:prstGeom prst="rect">
            <a:avLst/>
          </a:prstGeom>
        </p:spPr>
      </p:pic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9B05EFD5-F531-1073-BE2F-D9A7C65C08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3125" t="-203125" r="-203125" b="-20312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352261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673"/>
    </mc:Choice>
    <mc:Fallback xmlns="">
      <p:transition spd="slow" advTm="126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4727" y="94594"/>
            <a:ext cx="10324556" cy="1324303"/>
          </a:xfrm>
        </p:spPr>
        <p:txBody>
          <a:bodyPr>
            <a:normAutofit/>
          </a:bodyPr>
          <a:lstStyle/>
          <a:p>
            <a:r>
              <a:rPr lang="en-AU" sz="28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                                           Final tips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6972" y="1150883"/>
            <a:ext cx="11256579" cy="504354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AU" sz="1600" dirty="0"/>
              <a:t>Some residents in non-dying phase may repeatedly trigger palliative care needs on ROD DRT assessments but remain stable (AKPS ≤40 or Rockwood 8–9) with no SAS/PSS alerts. Review process map and ensure initial actions are completed, then no further action is required &gt; revert to next DRT assessment at ROD unless triggered earlier.</a:t>
            </a:r>
          </a:p>
          <a:p>
            <a:pPr>
              <a:lnSpc>
                <a:spcPct val="100000"/>
              </a:lnSpc>
            </a:pPr>
            <a:endParaRPr lang="en-AU" sz="1600" dirty="0"/>
          </a:p>
          <a:p>
            <a:pPr>
              <a:lnSpc>
                <a:spcPct val="100000"/>
              </a:lnSpc>
            </a:pPr>
            <a:r>
              <a:rPr lang="en-AU" sz="1600" dirty="0"/>
              <a:t>Use assessment scores in internal communications and with GP’s and external support services i.e. specialist palliative care …encouraging a shared language.’  </a:t>
            </a:r>
          </a:p>
          <a:p>
            <a:pPr>
              <a:lnSpc>
                <a:spcPct val="100000"/>
              </a:lnSpc>
            </a:pPr>
            <a:endParaRPr lang="en-AU" sz="1600" dirty="0"/>
          </a:p>
          <a:p>
            <a:pPr>
              <a:lnSpc>
                <a:spcPct val="100000"/>
              </a:lnSpc>
            </a:pPr>
            <a:r>
              <a:rPr lang="en-AU" sz="1600" dirty="0"/>
              <a:t>View PACOP “clinical bites” short videos on the palliative care assessments introduced here and much more via the ACPC link ….. </a:t>
            </a:r>
            <a:r>
              <a:rPr lang="en-AU" sz="1600" dirty="0">
                <a:hlinkClick r:id="rId5"/>
              </a:rPr>
              <a:t>https://ac-pc.com.au/</a:t>
            </a:r>
            <a:endParaRPr lang="en-AU" sz="1600" dirty="0"/>
          </a:p>
        </p:txBody>
      </p:sp>
      <p:pic>
        <p:nvPicPr>
          <p:cNvPr id="4" name="object 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5947382"/>
            <a:ext cx="12193193" cy="910617"/>
          </a:xfrm>
          <a:prstGeom prst="rect">
            <a:avLst/>
          </a:prstGeom>
        </p:spPr>
      </p:pic>
      <p:pic>
        <p:nvPicPr>
          <p:cNvPr id="46" name="Video 45">
            <a:hlinkClick r:id="" action="ppaction://media"/>
            <a:extLst>
              <a:ext uri="{FF2B5EF4-FFF2-40B4-BE49-F238E27FC236}">
                <a16:creationId xmlns:a16="http://schemas.microsoft.com/office/drawing/2014/main" id="{C90F2CCC-FC22-ACEE-A251-EBDCC685042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7"/>
          <a:srcRect l="21875" r="21875"/>
          <a:stretch>
            <a:fillRect/>
          </a:stretch>
        </p:blipFill>
        <p:spPr>
          <a:xfrm>
            <a:off x="9806151" y="3889982"/>
            <a:ext cx="2057400" cy="2057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30183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529"/>
    </mc:Choice>
    <mc:Fallback xmlns="">
      <p:transition spd="slow" advTm="1405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0631"/>
          </a:xfrm>
        </p:spPr>
        <p:txBody>
          <a:bodyPr>
            <a:normAutofit/>
          </a:bodyPr>
          <a:lstStyle/>
          <a:p>
            <a:r>
              <a:rPr lang="en-AU" sz="32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                                  References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204" y="1065475"/>
            <a:ext cx="10160338" cy="512895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AU" sz="1800" dirty="0">
              <a:latin typeface="+mj-lt"/>
            </a:endParaRPr>
          </a:p>
          <a:p>
            <a:r>
              <a:rPr lang="en-US" sz="1600" dirty="0"/>
              <a:t>Aged Care Quality and Safety Commission. (2025). </a:t>
            </a:r>
            <a:r>
              <a:rPr lang="en-US" sz="1600" i="1" dirty="0"/>
              <a:t>Quality Standards</a:t>
            </a:r>
            <a:r>
              <a:rPr lang="en-US" sz="1600" dirty="0"/>
              <a:t>. Aged Care Quality and Safety Commission; Australian Government. </a:t>
            </a:r>
            <a:r>
              <a:rPr lang="en-US" sz="1600" dirty="0">
                <a:hlinkClick r:id="rId3"/>
              </a:rPr>
              <a:t>https://www.agedcarequality.gov.au/providers/quality-standards</a:t>
            </a:r>
            <a:endParaRPr lang="en-AU" sz="1600" dirty="0"/>
          </a:p>
          <a:p>
            <a:r>
              <a:rPr lang="en-US" sz="1600" i="1" dirty="0"/>
              <a:t>Palliative Aged Care Outcomes Program - University of Wollongong – UOW</a:t>
            </a:r>
            <a:r>
              <a:rPr lang="en-US" sz="1600" dirty="0"/>
              <a:t>. (2024). Uow.edu.au. </a:t>
            </a:r>
            <a:r>
              <a:rPr lang="en-US" sz="1600" dirty="0">
                <a:hlinkClick r:id="rId4"/>
              </a:rPr>
              <a:t>https://www.uow.edu.au/australasian-health-outcomes-consortium/pacop/</a:t>
            </a:r>
            <a:endParaRPr lang="en-AU" sz="1600" dirty="0"/>
          </a:p>
          <a:p>
            <a:pPr marL="0" indent="0">
              <a:buNone/>
            </a:pPr>
            <a:endParaRPr lang="en-AU" sz="2000" dirty="0">
              <a:latin typeface="+mj-lt"/>
            </a:endParaRPr>
          </a:p>
        </p:txBody>
      </p:sp>
      <p:pic>
        <p:nvPicPr>
          <p:cNvPr id="4" name="object 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5947382"/>
            <a:ext cx="12193193" cy="910617"/>
          </a:xfrm>
          <a:prstGeom prst="rect">
            <a:avLst/>
          </a:prstGeom>
        </p:spPr>
      </p:pic>
      <p:pic>
        <p:nvPicPr>
          <p:cNvPr id="12" name="Picture 2" descr="image00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844" y="4829858"/>
            <a:ext cx="7665058" cy="962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546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426"/>
    </mc:Choice>
    <mc:Fallback xmlns="">
      <p:transition spd="slow" advTm="17426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620" y="302063"/>
            <a:ext cx="11140966" cy="1010451"/>
          </a:xfrm>
        </p:spPr>
        <p:txBody>
          <a:bodyPr>
            <a:normAutofit/>
          </a:bodyPr>
          <a:lstStyle/>
          <a:p>
            <a:r>
              <a:rPr lang="en-AU" sz="28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Tools for systematic approach to identifying and responding to palliative care needs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834" y="1158767"/>
            <a:ext cx="6999890" cy="4871544"/>
          </a:xfrm>
        </p:spPr>
        <p:txBody>
          <a:bodyPr>
            <a:normAutofit/>
          </a:bodyPr>
          <a:lstStyle/>
          <a:p>
            <a:endParaRPr lang="en-AU" dirty="0">
              <a:latin typeface="+mj-lt"/>
            </a:endParaRPr>
          </a:p>
          <a:p>
            <a:r>
              <a:rPr lang="en-AU" sz="1600" b="1" dirty="0"/>
              <a:t>PACOP Deteriorating Resident Tool (DRT) - </a:t>
            </a:r>
            <a:r>
              <a:rPr lang="en-AU" sz="1600" dirty="0"/>
              <a:t>baseline palliative care needs assessment tool for nurses (RN’s , EN’s). </a:t>
            </a:r>
          </a:p>
          <a:p>
            <a:endParaRPr lang="en-AU" sz="1600" dirty="0"/>
          </a:p>
          <a:p>
            <a:endParaRPr lang="en-AU" sz="1600" dirty="0"/>
          </a:p>
          <a:p>
            <a:r>
              <a:rPr lang="en-AU" sz="1600" b="1" dirty="0"/>
              <a:t>Facility process map - </a:t>
            </a:r>
            <a:r>
              <a:rPr lang="en-AU" sz="1600" dirty="0"/>
              <a:t>nurses guide for follow up actions if palliative care needs identified by DRT assessment.  </a:t>
            </a:r>
          </a:p>
          <a:p>
            <a:endParaRPr lang="en-AU" sz="1600" dirty="0"/>
          </a:p>
          <a:p>
            <a:endParaRPr lang="en-AU" sz="1600" dirty="0"/>
          </a:p>
          <a:p>
            <a:r>
              <a:rPr lang="en-AU" sz="1600" b="1" dirty="0"/>
              <a:t>PACOP Daily Symptom Assessment Scale (SAS) - </a:t>
            </a:r>
            <a:r>
              <a:rPr lang="en-AU" sz="1600" dirty="0"/>
              <a:t>tool for nurses and other care staff for closer monitoring of any symptoms identified as concerning during DRT assessments.</a:t>
            </a:r>
          </a:p>
          <a:p>
            <a:endParaRPr lang="en-AU" sz="1800" dirty="0"/>
          </a:p>
        </p:txBody>
      </p:sp>
      <p:pic>
        <p:nvPicPr>
          <p:cNvPr id="10" name="object 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5947382"/>
            <a:ext cx="12193193" cy="91061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DEF80C8-2C80-BF12-065C-AE89EC38283B}"/>
              </a:ext>
            </a:extLst>
          </p:cNvPr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133" y="1084564"/>
            <a:ext cx="1696128" cy="21521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3AC6BC-A052-34B0-E2C3-48F0150B2B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06936" y="2351875"/>
            <a:ext cx="1809142" cy="23507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E216098-B404-45C4-7B4A-5930F8830C4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626" y="3429000"/>
            <a:ext cx="1809141" cy="2298884"/>
          </a:xfrm>
          <a:prstGeom prst="rect">
            <a:avLst/>
          </a:prstGeom>
        </p:spPr>
      </p:pic>
      <p:pic>
        <p:nvPicPr>
          <p:cNvPr id="29" name="Audio 28">
            <a:hlinkClick r:id="" action="ppaction://media"/>
            <a:extLst>
              <a:ext uri="{FF2B5EF4-FFF2-40B4-BE49-F238E27FC236}">
                <a16:creationId xmlns:a16="http://schemas.microsoft.com/office/drawing/2014/main" id="{A3599A64-9C03-6223-73FE-4078D8B953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-203125" t="-203125" r="-203125" b="-203125"/>
          <a:stretch>
            <a:fillRect/>
          </a:stretch>
        </p:blipFill>
        <p:spPr>
          <a:xfrm>
            <a:off x="9921766" y="4498537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09899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597"/>
    </mc:Choice>
    <mc:Fallback xmlns="">
      <p:transition spd="slow" advTm="695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8634" y="236483"/>
            <a:ext cx="10704787" cy="1108000"/>
          </a:xfrm>
        </p:spPr>
        <p:txBody>
          <a:bodyPr/>
          <a:lstStyle/>
          <a:p>
            <a:r>
              <a:rPr lang="en-AU" dirty="0">
                <a:latin typeface="+mn-lt"/>
              </a:rPr>
              <a:t>            </a:t>
            </a:r>
            <a:r>
              <a:rPr lang="en-AU" sz="28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Deteriorating Resident Tool (DRT)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9090" y="1079501"/>
            <a:ext cx="10265704" cy="4985840"/>
          </a:xfrm>
        </p:spPr>
        <p:txBody>
          <a:bodyPr>
            <a:noAutofit/>
          </a:bodyPr>
          <a:lstStyle/>
          <a:p>
            <a:endParaRPr lang="en-AU" sz="2400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en-AU" sz="1600" dirty="0"/>
              <a:t>Part of the PACOP ‘profile collection’, </a:t>
            </a:r>
            <a:r>
              <a:rPr lang="en-AU" sz="1600" b="1" dirty="0"/>
              <a:t>baseline assessment tool </a:t>
            </a:r>
            <a:r>
              <a:rPr lang="en-AU" sz="1600" dirty="0"/>
              <a:t>to identify palliative care needs.  </a:t>
            </a:r>
          </a:p>
          <a:p>
            <a:pPr>
              <a:lnSpc>
                <a:spcPct val="80000"/>
              </a:lnSpc>
            </a:pPr>
            <a:endParaRPr lang="en-AU" sz="1600" dirty="0"/>
          </a:p>
          <a:p>
            <a:pPr>
              <a:lnSpc>
                <a:spcPct val="80000"/>
              </a:lnSpc>
            </a:pPr>
            <a:endParaRPr lang="en-AU" sz="1600" dirty="0"/>
          </a:p>
          <a:p>
            <a:pPr>
              <a:lnSpc>
                <a:spcPct val="80000"/>
              </a:lnSpc>
            </a:pPr>
            <a:r>
              <a:rPr lang="en-AU" sz="1600" dirty="0"/>
              <a:t>Single form combines evidence-based assessment elements from both palliative care and aged care specialities to  identify symptoms and help predict future deterioration.  </a:t>
            </a:r>
          </a:p>
          <a:p>
            <a:pPr>
              <a:lnSpc>
                <a:spcPct val="80000"/>
              </a:lnSpc>
            </a:pPr>
            <a:endParaRPr lang="en-AU" sz="1600" dirty="0"/>
          </a:p>
          <a:p>
            <a:pPr>
              <a:lnSpc>
                <a:spcPct val="80000"/>
              </a:lnSpc>
            </a:pPr>
            <a:endParaRPr lang="en-AU" sz="1600" dirty="0"/>
          </a:p>
          <a:p>
            <a:pPr>
              <a:lnSpc>
                <a:spcPct val="80000"/>
              </a:lnSpc>
            </a:pPr>
            <a:r>
              <a:rPr lang="en-AU" sz="1600" dirty="0"/>
              <a:t>DRT assessment is aligned to facility’s routine processes, recommended at 4 specific trigger points -</a:t>
            </a:r>
            <a:r>
              <a:rPr lang="en-AU" sz="1600" b="1" dirty="0"/>
              <a:t> admission, resident of the day, return from acute hospital admission –emergency department </a:t>
            </a:r>
            <a:r>
              <a:rPr lang="en-AU" sz="1600" dirty="0"/>
              <a:t>and anytime there is a </a:t>
            </a:r>
            <a:r>
              <a:rPr lang="en-AU" sz="1600" b="1" dirty="0"/>
              <a:t>change in condition </a:t>
            </a:r>
            <a:r>
              <a:rPr lang="en-AU" sz="1600" dirty="0"/>
              <a:t>, concern, - alongside acute assessment.</a:t>
            </a:r>
            <a:endParaRPr lang="en-AU" sz="1600" b="1" dirty="0"/>
          </a:p>
          <a:p>
            <a:pPr>
              <a:lnSpc>
                <a:spcPct val="80000"/>
              </a:lnSpc>
            </a:pPr>
            <a:endParaRPr lang="en-AU" sz="1600" dirty="0"/>
          </a:p>
          <a:p>
            <a:pPr>
              <a:lnSpc>
                <a:spcPct val="80000"/>
              </a:lnSpc>
            </a:pPr>
            <a:endParaRPr lang="en-AU" sz="1600" dirty="0"/>
          </a:p>
          <a:p>
            <a:pPr>
              <a:lnSpc>
                <a:spcPct val="80000"/>
              </a:lnSpc>
            </a:pPr>
            <a:r>
              <a:rPr lang="en-AU" sz="1600" dirty="0"/>
              <a:t>Supports staff to enhance resident wellbeing through early symptom management and timely , meaningful ACP and GoC conversations, guided by regular monitoring of changes. </a:t>
            </a:r>
          </a:p>
          <a:p>
            <a:pPr>
              <a:lnSpc>
                <a:spcPct val="80000"/>
              </a:lnSpc>
            </a:pPr>
            <a:endParaRPr lang="en-AU" sz="1600" dirty="0"/>
          </a:p>
        </p:txBody>
      </p:sp>
      <p:pic>
        <p:nvPicPr>
          <p:cNvPr id="5" name="object 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-1193" y="5947383"/>
            <a:ext cx="12193193" cy="910617"/>
          </a:xfrm>
          <a:prstGeom prst="rect">
            <a:avLst/>
          </a:prstGeom>
        </p:spPr>
      </p:pic>
      <p:pic>
        <p:nvPicPr>
          <p:cNvPr id="31" name="Audio 30">
            <a:hlinkClick r:id="" action="ppaction://media"/>
            <a:extLst>
              <a:ext uri="{FF2B5EF4-FFF2-40B4-BE49-F238E27FC236}">
                <a16:creationId xmlns:a16="http://schemas.microsoft.com/office/drawing/2014/main" id="{BE3B936A-DA6B-3C3B-34C1-3AE6440E3A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3125" t="-203125" r="-203125" b="-20312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222602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514"/>
    </mc:Choice>
    <mc:Fallback xmlns="">
      <p:transition spd="slow" advTm="975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198" y="254442"/>
            <a:ext cx="4922923" cy="6479113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105" y="119034"/>
            <a:ext cx="5444007" cy="6614521"/>
          </a:xfrm>
          <a:prstGeom prst="rect">
            <a:avLst/>
          </a:prstGeom>
        </p:spPr>
      </p:pic>
      <p:pic>
        <p:nvPicPr>
          <p:cNvPr id="45" name="Audio 44">
            <a:hlinkClick r:id="" action="ppaction://media"/>
            <a:extLst>
              <a:ext uri="{FF2B5EF4-FFF2-40B4-BE49-F238E27FC236}">
                <a16:creationId xmlns:a16="http://schemas.microsoft.com/office/drawing/2014/main" id="{EEEFA65F-4941-2740-23EC-BDA316A80A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3125" t="-203125" r="-203125" b="-20312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0591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98"/>
    </mc:Choice>
    <mc:Fallback xmlns="">
      <p:transition spd="slow" advTm="105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9800" y="1"/>
            <a:ext cx="10414000" cy="1280160"/>
          </a:xfrm>
        </p:spPr>
        <p:txBody>
          <a:bodyPr>
            <a:noAutofit/>
          </a:bodyPr>
          <a:lstStyle/>
          <a:p>
            <a:r>
              <a:rPr lang="en-AU" sz="28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Symptom Assessment Scale (SAS) &amp; Problem Severity Score (PSS)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3552" y="1552903"/>
            <a:ext cx="5028331" cy="5087057"/>
          </a:xfrm>
        </p:spPr>
        <p:txBody>
          <a:bodyPr>
            <a:normAutofit/>
          </a:bodyPr>
          <a:lstStyle/>
          <a:p>
            <a:r>
              <a:rPr lang="en-AU" sz="1600" dirty="0"/>
              <a:t>SAS </a:t>
            </a:r>
            <a:r>
              <a:rPr lang="en-AU" sz="1600" b="1" dirty="0">
                <a:solidFill>
                  <a:srgbClr val="FF0000"/>
                </a:solidFill>
              </a:rPr>
              <a:t>resident</a:t>
            </a:r>
            <a:r>
              <a:rPr lang="en-AU" sz="1600" dirty="0"/>
              <a:t> rates level of distress, bother, concern or worry caused by any of common palliative or end-of-life symptoms over the past 24 hrs . </a:t>
            </a:r>
          </a:p>
          <a:p>
            <a:endParaRPr lang="en-AU" sz="1600" dirty="0"/>
          </a:p>
          <a:p>
            <a:r>
              <a:rPr lang="en-AU" sz="1600" dirty="0"/>
              <a:t>Connect with the resident – ask the questions – does it bother you , upset or worry you ?   Proxy may rate if resident is unable rate.</a:t>
            </a:r>
          </a:p>
          <a:p>
            <a:pPr marL="0" indent="0">
              <a:buNone/>
            </a:pPr>
            <a:r>
              <a:rPr lang="en-AU" sz="1600" dirty="0"/>
              <a:t> </a:t>
            </a:r>
          </a:p>
          <a:p>
            <a:r>
              <a:rPr lang="en-AU" sz="1600" dirty="0"/>
              <a:t>PSS (problem severity score) </a:t>
            </a:r>
            <a:r>
              <a:rPr lang="en-AU" sz="1600" b="1" dirty="0">
                <a:solidFill>
                  <a:srgbClr val="FF0000"/>
                </a:solidFill>
              </a:rPr>
              <a:t>clinician </a:t>
            </a:r>
            <a:r>
              <a:rPr lang="en-AU" sz="1600" dirty="0"/>
              <a:t>rates severity of problems in 4 domains over past 24hours , 4 tier rating from absent to severe. </a:t>
            </a:r>
          </a:p>
          <a:p>
            <a:endParaRPr lang="en-AU" sz="1600" dirty="0"/>
          </a:p>
          <a:p>
            <a:r>
              <a:rPr lang="en-AU" sz="1600" dirty="0"/>
              <a:t>SAS and PSS work together, addressing both resident and clinician concerns.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1061" y="1266576"/>
            <a:ext cx="6195317" cy="5373383"/>
          </a:xfrm>
          <a:prstGeom prst="rect">
            <a:avLst/>
          </a:prstGeom>
        </p:spPr>
      </p:pic>
      <p:pic>
        <p:nvPicPr>
          <p:cNvPr id="46" name="Audio 45">
            <a:hlinkClick r:id="" action="ppaction://media"/>
            <a:extLst>
              <a:ext uri="{FF2B5EF4-FFF2-40B4-BE49-F238E27FC236}">
                <a16:creationId xmlns:a16="http://schemas.microsoft.com/office/drawing/2014/main" id="{E8CED8C2-E352-4ADE-4329-3A79473282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3125" t="-203125" r="-203125" b="-20312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24322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9682"/>
    </mc:Choice>
    <mc:Fallback xmlns="">
      <p:transition spd="slow" advTm="3196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9026"/>
            <a:ext cx="10515600" cy="1176794"/>
          </a:xfrm>
        </p:spPr>
        <p:txBody>
          <a:bodyPr>
            <a:normAutofit/>
          </a:bodyPr>
          <a:lstStyle/>
          <a:p>
            <a:r>
              <a:rPr lang="en-AU" sz="32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 </a:t>
            </a:r>
            <a:r>
              <a:rPr lang="en-AU" sz="28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Australia Modified </a:t>
            </a:r>
            <a:r>
              <a:rPr lang="en-AU" sz="2800" b="1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Karnofsky</a:t>
            </a:r>
            <a:r>
              <a:rPr lang="en-AU" sz="28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Performance Status (AKPS)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2021" y="1718441"/>
            <a:ext cx="4903076" cy="4458523"/>
          </a:xfrm>
        </p:spPr>
        <p:txBody>
          <a:bodyPr>
            <a:noAutofit/>
          </a:bodyPr>
          <a:lstStyle/>
          <a:p>
            <a:r>
              <a:rPr lang="en-AU" sz="1600" b="1" dirty="0">
                <a:solidFill>
                  <a:srgbClr val="FF0000"/>
                </a:solidFill>
              </a:rPr>
              <a:t>Clinician rated </a:t>
            </a:r>
            <a:r>
              <a:rPr lang="en-AU" sz="1600" dirty="0"/>
              <a:t>tool – rates overall ability in activities of daily life.  </a:t>
            </a:r>
          </a:p>
          <a:p>
            <a:endParaRPr lang="en-AU" sz="1600" dirty="0"/>
          </a:p>
          <a:p>
            <a:r>
              <a:rPr lang="en-AU" sz="1600" dirty="0"/>
              <a:t>3 specific domains activity, work and self-care.</a:t>
            </a:r>
          </a:p>
          <a:p>
            <a:endParaRPr lang="en-AU" sz="1600" dirty="0"/>
          </a:p>
          <a:p>
            <a:endParaRPr lang="en-AU" sz="1600" dirty="0"/>
          </a:p>
          <a:p>
            <a:r>
              <a:rPr lang="en-AU" sz="1600" dirty="0"/>
              <a:t>Observe resident &amp; choose the most accurate score. </a:t>
            </a:r>
          </a:p>
          <a:p>
            <a:endParaRPr lang="en-AU" sz="1600" dirty="0"/>
          </a:p>
          <a:p>
            <a:endParaRPr lang="en-AU" sz="1600" dirty="0"/>
          </a:p>
          <a:p>
            <a:r>
              <a:rPr lang="en-AU" sz="1600" dirty="0"/>
              <a:t>Score of 40 - significant turning point to review care palliative care needs.</a:t>
            </a:r>
          </a:p>
        </p:txBody>
      </p:sp>
      <p:pic>
        <p:nvPicPr>
          <p:cNvPr id="6" name="object 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5947382"/>
            <a:ext cx="12193193" cy="9106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2097" y="1921257"/>
            <a:ext cx="6492438" cy="2905125"/>
          </a:xfrm>
          <a:prstGeom prst="rect">
            <a:avLst/>
          </a:prstGeom>
        </p:spPr>
      </p:pic>
      <p:pic>
        <p:nvPicPr>
          <p:cNvPr id="32" name="Audio 31">
            <a:hlinkClick r:id="" action="ppaction://media"/>
            <a:extLst>
              <a:ext uri="{FF2B5EF4-FFF2-40B4-BE49-F238E27FC236}">
                <a16:creationId xmlns:a16="http://schemas.microsoft.com/office/drawing/2014/main" id="{45994386-7C65-BD9D-FB83-60A4C8B6AE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3125" t="-203125" r="-203125" b="-20312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263228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015"/>
    </mc:Choice>
    <mc:Fallback xmlns="">
      <p:transition spd="slow" advTm="790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4844"/>
            <a:ext cx="10535292" cy="1110159"/>
          </a:xfrm>
        </p:spPr>
        <p:txBody>
          <a:bodyPr>
            <a:normAutofit/>
          </a:bodyPr>
          <a:lstStyle/>
          <a:p>
            <a:r>
              <a:rPr lang="en-AU" sz="2800" dirty="0">
                <a:solidFill>
                  <a:srgbClr val="FF0000"/>
                </a:solidFill>
                <a:latin typeface="+mn-lt"/>
              </a:rPr>
              <a:t>                      </a:t>
            </a:r>
            <a:r>
              <a:rPr lang="en-AU" sz="28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Rockwood Clinical Frailty Scale (RCFS)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55" y="1521372"/>
            <a:ext cx="5510047" cy="4704766"/>
          </a:xfrm>
        </p:spPr>
        <p:txBody>
          <a:bodyPr>
            <a:noAutofit/>
          </a:bodyPr>
          <a:lstStyle/>
          <a:p>
            <a:r>
              <a:rPr lang="en-AU" sz="1600" dirty="0"/>
              <a:t>Assessment of frailty as a prognostic indicator. </a:t>
            </a:r>
          </a:p>
          <a:p>
            <a:endParaRPr lang="en-AU" sz="1600" dirty="0"/>
          </a:p>
          <a:p>
            <a:endParaRPr lang="en-AU" sz="1600" dirty="0"/>
          </a:p>
          <a:p>
            <a:r>
              <a:rPr lang="en-AU" sz="1600" b="1" dirty="0">
                <a:solidFill>
                  <a:srgbClr val="FF0000"/>
                </a:solidFill>
              </a:rPr>
              <a:t>Clinician rated </a:t>
            </a:r>
            <a:r>
              <a:rPr lang="en-AU" sz="1600" dirty="0"/>
              <a:t>tool assesses physical and cognitive frailty using pictographs and descriptors. </a:t>
            </a:r>
          </a:p>
          <a:p>
            <a:endParaRPr lang="en-AU" sz="1600" dirty="0"/>
          </a:p>
          <a:p>
            <a:endParaRPr lang="en-AU" sz="1600" dirty="0"/>
          </a:p>
          <a:p>
            <a:r>
              <a:rPr lang="en-AU" sz="1600" dirty="0"/>
              <a:t>Rates domains of energy ,physical fitness, active disease symptoms, level of dependence, cognitive status (scores 5-7).</a:t>
            </a:r>
          </a:p>
          <a:p>
            <a:endParaRPr lang="en-AU" sz="1600" dirty="0"/>
          </a:p>
          <a:p>
            <a:endParaRPr lang="en-AU" sz="1600" dirty="0"/>
          </a:p>
          <a:p>
            <a:r>
              <a:rPr lang="en-AU" sz="1600" dirty="0"/>
              <a:t>Most residents in RAC at end of life will score 8. 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5667702" y="888536"/>
            <a:ext cx="6204754" cy="5804899"/>
          </a:xfrm>
          <a:prstGeom prst="rect">
            <a:avLst/>
          </a:prstGeom>
        </p:spPr>
      </p:pic>
      <p:pic>
        <p:nvPicPr>
          <p:cNvPr id="28" name="Audio 27">
            <a:hlinkClick r:id="" action="ppaction://media"/>
            <a:extLst>
              <a:ext uri="{FF2B5EF4-FFF2-40B4-BE49-F238E27FC236}">
                <a16:creationId xmlns:a16="http://schemas.microsoft.com/office/drawing/2014/main" id="{AF20C31C-97F2-7242-ABC7-C192202C78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3125" t="-203125" r="-203125" b="-20312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83923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673"/>
    </mc:Choice>
    <mc:Fallback xmlns="">
      <p:transition spd="slow" advTm="666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612900" y="365125"/>
            <a:ext cx="8245436" cy="903999"/>
          </a:xfrm>
        </p:spPr>
        <p:txBody>
          <a:bodyPr>
            <a:normAutofit/>
          </a:bodyPr>
          <a:lstStyle/>
          <a:p>
            <a:r>
              <a:rPr lang="en-AU" sz="32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                        </a:t>
            </a:r>
            <a:r>
              <a:rPr lang="en-AU" sz="28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Palliative care needs ?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5"/>
          <a:stretch>
            <a:fillRect/>
          </a:stretch>
        </p:blipFill>
        <p:spPr>
          <a:xfrm>
            <a:off x="2355652" y="1078221"/>
            <a:ext cx="7481888" cy="4613661"/>
          </a:xfrm>
          <a:prstGeom prst="rect">
            <a:avLst/>
          </a:prstGeom>
        </p:spPr>
      </p:pic>
      <p:pic>
        <p:nvPicPr>
          <p:cNvPr id="5" name="object 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5801710"/>
            <a:ext cx="12193193" cy="1056290"/>
          </a:xfrm>
          <a:prstGeom prst="rect">
            <a:avLst/>
          </a:prstGeom>
        </p:spPr>
      </p:pic>
      <p:pic>
        <p:nvPicPr>
          <p:cNvPr id="6" name="Picture 5" descr="Thought Thinking Emoji Free HQ Image Transparent HQ PNG Download ...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373" y="216958"/>
            <a:ext cx="1572394" cy="1548000"/>
          </a:xfrm>
          <a:prstGeom prst="rect">
            <a:avLst/>
          </a:prstGeom>
        </p:spPr>
      </p:pic>
      <p:sp>
        <p:nvSpPr>
          <p:cNvPr id="13" name="Right Arrow 12"/>
          <p:cNvSpPr/>
          <p:nvPr/>
        </p:nvSpPr>
        <p:spPr>
          <a:xfrm>
            <a:off x="8410903" y="3910380"/>
            <a:ext cx="2720864" cy="104176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100" b="1" dirty="0">
                <a:solidFill>
                  <a:schemeClr val="tx1"/>
                </a:solidFill>
              </a:rPr>
              <a:t>YES, to ANY </a:t>
            </a:r>
            <a:r>
              <a:rPr lang="en-AU" sz="1100" dirty="0">
                <a:solidFill>
                  <a:schemeClr val="tx1"/>
                </a:solidFill>
              </a:rPr>
              <a:t>refer to </a:t>
            </a:r>
            <a:r>
              <a:rPr lang="en-AU" sz="1100" b="1" dirty="0">
                <a:solidFill>
                  <a:schemeClr val="tx1"/>
                </a:solidFill>
              </a:rPr>
              <a:t>facility process map </a:t>
            </a:r>
            <a:r>
              <a:rPr lang="en-AU" sz="1100" dirty="0">
                <a:solidFill>
                  <a:schemeClr val="tx1"/>
                </a:solidFill>
              </a:rPr>
              <a:t>for follow up actions guide</a:t>
            </a:r>
          </a:p>
        </p:txBody>
      </p:sp>
      <p:sp>
        <p:nvSpPr>
          <p:cNvPr id="16" name="Left Arrow 15"/>
          <p:cNvSpPr/>
          <p:nvPr/>
        </p:nvSpPr>
        <p:spPr>
          <a:xfrm>
            <a:off x="181304" y="4490115"/>
            <a:ext cx="2278117" cy="1044467"/>
          </a:xfrm>
          <a:prstGeom prst="lef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100" b="1" dirty="0">
                <a:solidFill>
                  <a:schemeClr val="tx1"/>
                </a:solidFill>
              </a:rPr>
              <a:t>NO to ALL </a:t>
            </a:r>
            <a:r>
              <a:rPr lang="en-AU" sz="1100" dirty="0">
                <a:solidFill>
                  <a:schemeClr val="tx1"/>
                </a:solidFill>
              </a:rPr>
              <a:t>then next DRT assessment at next ROD review unless triggered </a:t>
            </a:r>
          </a:p>
        </p:txBody>
      </p:sp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0B8B1EF1-FE6B-7EC5-F4A3-936F5F08E3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203125" t="-203125" r="-203125" b="-20312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30602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261"/>
    </mc:Choice>
    <mc:Fallback xmlns="">
      <p:transition spd="slow" advTm="1052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804" y="357175"/>
            <a:ext cx="4530598" cy="946840"/>
          </a:xfrm>
        </p:spPr>
        <p:txBody>
          <a:bodyPr>
            <a:normAutofit/>
          </a:bodyPr>
          <a:lstStyle/>
          <a:p>
            <a:r>
              <a:rPr lang="en-AU" sz="3200" dirty="0">
                <a:solidFill>
                  <a:schemeClr val="accent1">
                    <a:lumMod val="75000"/>
                  </a:schemeClr>
                </a:solidFill>
              </a:rPr>
              <a:t>   </a:t>
            </a:r>
            <a:r>
              <a:rPr lang="en-AU" sz="28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Facility  Process Map (FPM)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0588" y="1489841"/>
            <a:ext cx="4530598" cy="5027641"/>
          </a:xfrm>
        </p:spPr>
        <p:txBody>
          <a:bodyPr>
            <a:normAutofit/>
          </a:bodyPr>
          <a:lstStyle/>
          <a:p>
            <a:r>
              <a:rPr lang="en-AU" sz="1600" dirty="0"/>
              <a:t>Pathway for response when palliative care needs identified by DRT assessment. Example GRPCT service area  </a:t>
            </a:r>
          </a:p>
          <a:p>
            <a:endParaRPr lang="en-AU" sz="1600" dirty="0"/>
          </a:p>
          <a:p>
            <a:r>
              <a:rPr lang="en-AU" sz="1600" dirty="0"/>
              <a:t>Clinician follows appropriate  pathway response to support </a:t>
            </a:r>
            <a:r>
              <a:rPr lang="en-AU" sz="1600" b="1" dirty="0"/>
              <a:t>quality of life </a:t>
            </a:r>
            <a:r>
              <a:rPr lang="en-AU" sz="1600" dirty="0"/>
              <a:t>for non dying phase or </a:t>
            </a:r>
            <a:r>
              <a:rPr lang="en-AU" sz="1600" b="1" dirty="0"/>
              <a:t>quality of death </a:t>
            </a:r>
            <a:r>
              <a:rPr lang="en-AU" sz="1600" dirty="0"/>
              <a:t>for dying phase.</a:t>
            </a:r>
          </a:p>
          <a:p>
            <a:endParaRPr lang="en-AU" sz="1600" dirty="0"/>
          </a:p>
          <a:p>
            <a:r>
              <a:rPr lang="en-AU" sz="1600" dirty="0"/>
              <a:t>DRT may trigger increased symptom monitoring with </a:t>
            </a:r>
            <a:r>
              <a:rPr lang="en-AU" sz="1600" b="1" dirty="0"/>
              <a:t>Daily SAS </a:t>
            </a:r>
            <a:r>
              <a:rPr lang="en-AU" sz="1600" dirty="0"/>
              <a:t>……facility process map guides  frequency and duration of monitoring. </a:t>
            </a:r>
          </a:p>
          <a:p>
            <a:endParaRPr lang="en-AU" sz="1600" b="1" dirty="0"/>
          </a:p>
          <a:p>
            <a:r>
              <a:rPr lang="en-AU" sz="1600" dirty="0"/>
              <a:t>Outlines defined triggers for accessing external supports, such as PCAS ,VVED and specialist palliative care services.  </a:t>
            </a:r>
          </a:p>
          <a:p>
            <a:endParaRPr lang="en-AU" sz="16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A5C951A-E770-42D9-C1F7-04963CB72F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8972" y="0"/>
            <a:ext cx="5801711" cy="6857999"/>
          </a:xfrm>
          <a:prstGeom prst="rect">
            <a:avLst/>
          </a:prstGeom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1832F61A-67CF-D099-99D7-9C285E975781}"/>
              </a:ext>
            </a:extLst>
          </p:cNvPr>
          <p:cNvSpPr/>
          <p:nvPr/>
        </p:nvSpPr>
        <p:spPr>
          <a:xfrm>
            <a:off x="2914451" y="1939161"/>
            <a:ext cx="1846735" cy="484632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63" name="Audio 162">
            <a:hlinkClick r:id="" action="ppaction://media"/>
            <a:extLst>
              <a:ext uri="{FF2B5EF4-FFF2-40B4-BE49-F238E27FC236}">
                <a16:creationId xmlns:a16="http://schemas.microsoft.com/office/drawing/2014/main" id="{02DC873F-38AA-9432-E38B-7F010F77BE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3125" t="-203125" r="-203125" b="-20312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5899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3003"/>
    </mc:Choice>
    <mc:Fallback xmlns="">
      <p:transition spd="slow" advTm="4330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6452</TotalTime>
  <Words>860</Words>
  <Application>Microsoft Office PowerPoint</Application>
  <PresentationFormat>Widescreen</PresentationFormat>
  <Paragraphs>99</Paragraphs>
  <Slides>13</Slides>
  <Notes>12</Notes>
  <HiddenSlides>0</HiddenSlides>
  <MMClips>12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Comprehensive Palliative Care in Aged Care Project  </vt:lpstr>
      <vt:lpstr>Tools for systematic approach to identifying and responding to palliative care needs </vt:lpstr>
      <vt:lpstr>             Deteriorating Resident Tool (DRT) </vt:lpstr>
      <vt:lpstr>PowerPoint Presentation</vt:lpstr>
      <vt:lpstr>Symptom Assessment Scale (SAS) &amp; Problem Severity Score (PSS) </vt:lpstr>
      <vt:lpstr>  Australia Modified Karnofsky Performance Status (AKPS)</vt:lpstr>
      <vt:lpstr>                      Rockwood Clinical Frailty Scale (RCFS)</vt:lpstr>
      <vt:lpstr>                         Palliative care needs ?</vt:lpstr>
      <vt:lpstr>   Facility  Process Map (FPM)  </vt:lpstr>
      <vt:lpstr>                  Daily Symptom Assessment Scale (SAS)</vt:lpstr>
      <vt:lpstr>                       PACOP Daily SAS </vt:lpstr>
      <vt:lpstr>                                            Final tips </vt:lpstr>
      <vt:lpstr>                                   References  </vt:lpstr>
    </vt:vector>
  </TitlesOfParts>
  <Company>Ballarat Hospice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Donna Walter</dc:creator>
  <cp:lastModifiedBy>Diane Nimmo</cp:lastModifiedBy>
  <cp:revision>354</cp:revision>
  <cp:lastPrinted>2024-10-02T05:44:27Z</cp:lastPrinted>
  <dcterms:created xsi:type="dcterms:W3CDTF">2024-10-02T02:51:30Z</dcterms:created>
  <dcterms:modified xsi:type="dcterms:W3CDTF">2026-06-25T04:27:53Z</dcterms:modified>
</cp:coreProperties>
</file>